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59" r:id="rId3"/>
    <p:sldId id="271" r:id="rId4"/>
    <p:sldId id="279" r:id="rId5"/>
    <p:sldId id="267" r:id="rId6"/>
    <p:sldId id="256" r:id="rId7"/>
    <p:sldId id="264" r:id="rId8"/>
    <p:sldId id="281" r:id="rId9"/>
    <p:sldId id="265" r:id="rId10"/>
    <p:sldId id="282" r:id="rId11"/>
    <p:sldId id="258" r:id="rId12"/>
    <p:sldId id="260" r:id="rId13"/>
    <p:sldId id="263" r:id="rId14"/>
    <p:sldId id="261" r:id="rId15"/>
    <p:sldId id="277" r:id="rId16"/>
    <p:sldId id="262" r:id="rId17"/>
    <p:sldId id="278" r:id="rId18"/>
    <p:sldId id="283" r:id="rId19"/>
    <p:sldId id="284" r:id="rId20"/>
    <p:sldId id="287" r:id="rId21"/>
    <p:sldId id="288" r:id="rId22"/>
    <p:sldId id="289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511" autoAdjust="0"/>
  </p:normalViewPr>
  <p:slideViewPr>
    <p:cSldViewPr snapToGrid="0">
      <p:cViewPr>
        <p:scale>
          <a:sx n="150" d="100"/>
          <a:sy n="150" d="100"/>
        </p:scale>
        <p:origin x="72" y="-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CC241-D292-407F-986F-F95712316A9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2B979-07BE-4AE0-AEC4-F95F5C068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8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Ví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B979-07BE-4AE0-AEC4-F95F5C0683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Đưa</a:t>
            </a:r>
            <a:r>
              <a:rPr lang="en-US" baseline="0" smtClean="0"/>
              <a:t> các option build tree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B979-07BE-4AE0-AEC4-F95F5C0683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8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Lý</a:t>
            </a:r>
            <a:r>
              <a:rPr lang="en-US" baseline="0" smtClean="0"/>
              <a:t> do chọn Max-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B979-07BE-4AE0-AEC4-F95F5C0683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8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Lý</a:t>
            </a:r>
            <a:r>
              <a:rPr lang="en-US" baseline="0" smtClean="0"/>
              <a:t> do chọn Max-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B979-07BE-4AE0-AEC4-F95F5C0683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Giải</a:t>
            </a:r>
            <a:r>
              <a:rPr lang="en-US" baseline="0" smtClean="0"/>
              <a:t> thích việc sử dụng ref seq và các chủng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2B979-07BE-4AE0-AEC4-F95F5C0683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0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5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3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6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72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4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70A64-DE7C-4F61-8C9B-61112B9B554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A294F-3D2A-4137-94E2-3392A931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9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7274" y="1721033"/>
            <a:ext cx="8045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/>
              <a:t>How to build </a:t>
            </a:r>
          </a:p>
          <a:p>
            <a:pPr algn="ctr"/>
            <a:r>
              <a:rPr lang="en-US" sz="4800" b="1" smtClean="0"/>
              <a:t>a phylogenetic tree using Vietnamese SARS-COV-2 data?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15104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7740" y="718989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smtClean="0"/>
              <a:t>How to estimate </a:t>
            </a:r>
            <a:r>
              <a:rPr lang="en-US" sz="3200" b="1"/>
              <a:t>a tree</a:t>
            </a:r>
            <a:r>
              <a:rPr lang="en-US" sz="3000" b="1" smtClean="0">
                <a:solidFill>
                  <a:prstClr val="black"/>
                </a:solidFill>
              </a:rPr>
              <a:t>?</a:t>
            </a:r>
            <a:endParaRPr lang="en-US" sz="3000" b="1">
              <a:solidFill>
                <a:prstClr val="black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539014"/>
              </p:ext>
            </p:extLst>
          </p:nvPr>
        </p:nvGraphicFramePr>
        <p:xfrm>
          <a:off x="393700" y="1697566"/>
          <a:ext cx="11430000" cy="438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500"/>
                <a:gridCol w="2679700"/>
                <a:gridCol w="2616200"/>
                <a:gridCol w="4546600"/>
              </a:tblGrid>
              <a:tr h="9293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smtClean="0"/>
                        <a:t>Maximum parsimony</a:t>
                      </a:r>
                      <a:endParaRPr 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smtClean="0"/>
                        <a:t>Distance method</a:t>
                      </a:r>
                      <a:endParaRPr 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smtClean="0"/>
                        <a:t>Likelihood</a:t>
                      </a:r>
                      <a:r>
                        <a:rPr lang="en-US" sz="2300" baseline="0" smtClean="0"/>
                        <a:t> method</a:t>
                      </a:r>
                      <a:endParaRPr lang="en-US" sz="2300"/>
                    </a:p>
                  </a:txBody>
                  <a:tcPr anchor="ctr"/>
                </a:tc>
              </a:tr>
              <a:tr h="1576781">
                <a:tc>
                  <a:txBody>
                    <a:bodyPr/>
                    <a:lstStyle/>
                    <a:p>
                      <a:r>
                        <a:rPr lang="en-US" b="1" smtClean="0"/>
                        <a:t>Advantages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 Simple and intuitive method.</a:t>
                      </a:r>
                    </a:p>
                    <a:p>
                      <a:r>
                        <a:rPr lang="en-US" smtClean="0"/>
                        <a:t>- Computationally efficient for small trees.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- Constructs a phylogenetic tree based on similarity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- Allows for consideration of the rate of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 Reliable and accurate results</a:t>
                      </a:r>
                    </a:p>
                    <a:p>
                      <a:r>
                        <a:rPr lang="en-US" smtClean="0"/>
                        <a:t>- Provides statistical support values (e.g., likelihood ratio tests, bootstrap values) for inferred branches.</a:t>
                      </a:r>
                    </a:p>
                    <a:p>
                      <a:endParaRPr lang="en-US"/>
                    </a:p>
                  </a:txBody>
                  <a:tcPr/>
                </a:tc>
              </a:tr>
              <a:tr h="1880591">
                <a:tc>
                  <a:txBody>
                    <a:bodyPr/>
                    <a:lstStyle/>
                    <a:p>
                      <a:r>
                        <a:rPr lang="en-US" b="1" smtClean="0"/>
                        <a:t>Disadvantages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- Does not consider the rate of evolution</a:t>
                      </a:r>
                    </a:p>
                    <a:p>
                      <a:r>
                        <a:rPr lang="en-US" smtClean="0"/>
                        <a:t>- May not always be accurate.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 Depends on the chosen evolutionary model</a:t>
                      </a:r>
                    </a:p>
                    <a:p>
                      <a:r>
                        <a:rPr lang="en-US" smtClean="0"/>
                        <a:t>- Does not guarantee finding the optimal phylogenetic tree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- Computationally intensive and time-consuming, especially for large datasets.</a:t>
                      </a:r>
                    </a:p>
                    <a:p>
                      <a:r>
                        <a:rPr lang="en-US" smtClean="0"/>
                        <a:t>- May be sensitive to the assumptions made in the model and the quality of the input data.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09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5258" y="633624"/>
            <a:ext cx="9794826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smtClean="0"/>
              <a:t>What’s required to perform phylogenetic analysis?</a:t>
            </a:r>
          </a:p>
          <a:p>
            <a:endParaRPr lang="en-US" b="1" smtClean="0"/>
          </a:p>
          <a:p>
            <a:r>
              <a:rPr lang="en-US" sz="2300" smtClean="0"/>
              <a:t>- Sequence </a:t>
            </a:r>
            <a:r>
              <a:rPr lang="en-US" sz="2300"/>
              <a:t>data: Obtain a set of Vietnamese SARS-CoV-2 genetic sequences from the </a:t>
            </a:r>
            <a:r>
              <a:rPr lang="en-US" sz="2300" b="1"/>
              <a:t>GISAID </a:t>
            </a:r>
            <a:r>
              <a:rPr lang="en-US" sz="2300" b="1" smtClean="0"/>
              <a:t>database</a:t>
            </a:r>
          </a:p>
          <a:p>
            <a:r>
              <a:rPr lang="en-US" sz="2300" smtClean="0"/>
              <a:t>- Bioinformatics toolkit: </a:t>
            </a:r>
            <a:r>
              <a:rPr lang="en-US" sz="2300" b="1" smtClean="0"/>
              <a:t>Augur</a:t>
            </a:r>
            <a:r>
              <a:rPr lang="en-US" sz="2300" smtClean="0"/>
              <a:t> </a:t>
            </a:r>
            <a:r>
              <a:rPr lang="en-US" sz="2300"/>
              <a:t>(developed by Nextstrain)</a:t>
            </a:r>
            <a:endParaRPr lang="en-US" sz="23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smtClean="0"/>
              <a:t>A multiple sequence alignment program: </a:t>
            </a:r>
            <a:r>
              <a:rPr lang="en-US" sz="2300" b="1" smtClean="0"/>
              <a:t>Mafft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smtClean="0"/>
              <a:t>An alignment (made by using the two previously mentioned items)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smtClean="0"/>
              <a:t>Phylogenetic tree estimation software:  </a:t>
            </a:r>
            <a:r>
              <a:rPr lang="en-US" sz="2300" b="1" smtClean="0"/>
              <a:t>iQ-TREE2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</a:t>
            </a:r>
            <a:r>
              <a:rPr lang="en-US" sz="2300" smtClean="0"/>
              <a:t>hylogenetic tree visualization software: </a:t>
            </a:r>
            <a:r>
              <a:rPr lang="en-US" sz="2300" b="1" smtClean="0"/>
              <a:t>Auspice </a:t>
            </a:r>
            <a:r>
              <a:rPr lang="en-US" sz="2300"/>
              <a:t>(developed by Nextstrain)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71" y="4133617"/>
            <a:ext cx="2712331" cy="957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60" y="5218224"/>
            <a:ext cx="2488142" cy="1388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42" y="4088432"/>
            <a:ext cx="1349904" cy="1048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242" y="5315247"/>
            <a:ext cx="3785891" cy="9614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180" y="3785678"/>
            <a:ext cx="2939853" cy="16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2058" y="1261914"/>
            <a:ext cx="6384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We downloaded the raw data from </a:t>
            </a:r>
            <a:r>
              <a:rPr lang="en-US" b="1"/>
              <a:t>g</a:t>
            </a:r>
            <a:r>
              <a:rPr lang="en-US" b="1" smtClean="0"/>
              <a:t>isaid.org</a:t>
            </a:r>
            <a:r>
              <a:rPr lang="en-US" smtClean="0"/>
              <a:t> on August 10, 2023. </a:t>
            </a:r>
          </a:p>
          <a:p>
            <a:r>
              <a:rPr lang="en-US" smtClean="0"/>
              <a:t>It contained over 4,500 genome raw sequences including high and low coverage.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552" t="15439" r="24527" b="632"/>
          <a:stretch/>
        </p:blipFill>
        <p:spPr>
          <a:xfrm>
            <a:off x="971453" y="2239679"/>
            <a:ext cx="4716468" cy="4372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058" y="615096"/>
            <a:ext cx="3533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GIASIAD Database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226611" y="170253"/>
            <a:ext cx="4059456" cy="6442214"/>
            <a:chOff x="8361145" y="576653"/>
            <a:chExt cx="4774131" cy="71716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9" t="43891" r="27273" b="30591"/>
            <a:stretch/>
          </p:blipFill>
          <p:spPr>
            <a:xfrm>
              <a:off x="8361145" y="6304548"/>
              <a:ext cx="4764506" cy="14437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94" t="29671" r="27328" b="14528"/>
            <a:stretch/>
          </p:blipFill>
          <p:spPr>
            <a:xfrm>
              <a:off x="8380396" y="3147462"/>
              <a:ext cx="4745255" cy="315708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30" t="25490" r="27098" b="28732"/>
            <a:stretch/>
          </p:blipFill>
          <p:spPr>
            <a:xfrm>
              <a:off x="8380396" y="576653"/>
              <a:ext cx="4754880" cy="2590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76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445" y="759475"/>
            <a:ext cx="58553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Official GISIAD Reference Sequence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9949" y="1627811"/>
            <a:ext cx="945521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hCoV-19/Wuhan/WIV04/2019 (WIV04) is the official reference sequence employed by GISAID (EPI_ISL_402124). </a:t>
            </a:r>
          </a:p>
          <a:p>
            <a:endParaRPr lang="en-US"/>
          </a:p>
          <a:p>
            <a:r>
              <a:rPr lang="en-US" smtClean="0"/>
              <a:t>WIV04 was chosen because of its high-quality genome sequence and because it represented the consensus of a handful of early submissions for the betacoronavirus responsible for COVID-19. </a:t>
            </a:r>
          </a:p>
          <a:p>
            <a:pPr algn="r"/>
            <a:r>
              <a:rPr lang="en-US" sz="1200" i="1" smtClean="0"/>
              <a:t>(Pilailuk et al 2020)</a:t>
            </a:r>
            <a:endParaRPr lang="en-US" sz="1200" i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053" t="38457" r="27842" b="49052"/>
          <a:stretch/>
        </p:blipFill>
        <p:spPr>
          <a:xfrm>
            <a:off x="1740565" y="3840481"/>
            <a:ext cx="8568091" cy="130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01" y="1307916"/>
            <a:ext cx="8635143" cy="13909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1999" y="65064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1" smtClean="0"/>
              <a:t>SARS-CoV-2 Workflow</a:t>
            </a:r>
            <a:endParaRPr lang="en-US" sz="3000" b="1"/>
          </a:p>
        </p:txBody>
      </p:sp>
      <p:sp>
        <p:nvSpPr>
          <p:cNvPr id="6" name="Rectangle 5"/>
          <p:cNvSpPr/>
          <p:nvPr/>
        </p:nvSpPr>
        <p:spPr>
          <a:xfrm>
            <a:off x="8041637" y="6241534"/>
            <a:ext cx="3798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/>
              <a:t>https://github.com/nextstrain/ncov.git</a:t>
            </a:r>
            <a:endParaRPr lang="en-US" i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51" y="229366"/>
            <a:ext cx="2484034" cy="6308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9052" y="3362669"/>
            <a:ext cx="325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</a:t>
            </a:r>
            <a:r>
              <a:rPr lang="en-US" b="1" smtClean="0"/>
              <a:t>ipeline preparation: </a:t>
            </a:r>
            <a:r>
              <a:rPr lang="en-US" smtClean="0"/>
              <a:t>build.yaml</a:t>
            </a:r>
          </a:p>
          <a:p>
            <a:endParaRPr lang="en-US" b="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 b="58053"/>
          <a:stretch/>
        </p:blipFill>
        <p:spPr>
          <a:xfrm>
            <a:off x="649725" y="4093668"/>
            <a:ext cx="5528920" cy="1417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5" r="21216"/>
          <a:stretch/>
        </p:blipFill>
        <p:spPr>
          <a:xfrm>
            <a:off x="6622931" y="2963367"/>
            <a:ext cx="5154204" cy="31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6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7" b="22282"/>
          <a:stretch/>
        </p:blipFill>
        <p:spPr>
          <a:xfrm>
            <a:off x="5448964" y="1129740"/>
            <a:ext cx="6394302" cy="1926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050" y="692693"/>
            <a:ext cx="138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2. Filter data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3" r="36725"/>
          <a:stretch/>
        </p:blipFill>
        <p:spPr>
          <a:xfrm>
            <a:off x="486487" y="1129740"/>
            <a:ext cx="4720512" cy="4569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670934"/>
            <a:ext cx="196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1. Set up pipeline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5448964" y="3191337"/>
            <a:ext cx="462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3. Multiple sequence alignment (MSA): MAFFT</a:t>
            </a:r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5448964" y="3641625"/>
            <a:ext cx="36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4. </a:t>
            </a:r>
            <a:r>
              <a:rPr lang="en-US" b="1"/>
              <a:t>Initial Phylogenetic </a:t>
            </a:r>
            <a:r>
              <a:rPr lang="en-US" b="1" smtClean="0"/>
              <a:t>Tree: IQTREE2</a:t>
            </a:r>
            <a:endParaRPr lang="en-US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25808" b="51046"/>
          <a:stretch/>
        </p:blipFill>
        <p:spPr>
          <a:xfrm>
            <a:off x="5448964" y="4167162"/>
            <a:ext cx="6401468" cy="11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999" y="65064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1" smtClean="0"/>
              <a:t>Visualization</a:t>
            </a:r>
            <a:endParaRPr lang="en-US" sz="30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22296"/>
          <a:stretch/>
        </p:blipFill>
        <p:spPr>
          <a:xfrm>
            <a:off x="666737" y="1515533"/>
            <a:ext cx="11173006" cy="49106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9" r="82556" b="43120"/>
          <a:stretch/>
        </p:blipFill>
        <p:spPr>
          <a:xfrm>
            <a:off x="830579" y="2446020"/>
            <a:ext cx="1332819" cy="18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999" y="65064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1" smtClean="0"/>
              <a:t>Visualization</a:t>
            </a:r>
            <a:endParaRPr lang="en-US" sz="30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b="14566"/>
          <a:stretch/>
        </p:blipFill>
        <p:spPr>
          <a:xfrm>
            <a:off x="604735" y="1566334"/>
            <a:ext cx="10895593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103" y="2493390"/>
            <a:ext cx="9339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/>
              <a:t>Phylogenetic </a:t>
            </a:r>
            <a:r>
              <a:rPr lang="en-US" sz="4800" b="1"/>
              <a:t>analysis of </a:t>
            </a:r>
            <a:r>
              <a:rPr lang="en-US" sz="4800" b="1" smtClean="0"/>
              <a:t>Vietnamese SARS-COV-2 genomes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61054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2058" y="615096"/>
            <a:ext cx="4357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Background and Aim</a:t>
            </a:r>
          </a:p>
        </p:txBody>
      </p:sp>
      <p:sp>
        <p:nvSpPr>
          <p:cNvPr id="4" name="Rectangle 3"/>
          <p:cNvSpPr/>
          <p:nvPr/>
        </p:nvSpPr>
        <p:spPr>
          <a:xfrm>
            <a:off x="632058" y="2031598"/>
            <a:ext cx="990573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smtClean="0"/>
              <a:t>Characterization of severe acute respiratory syndrome coronavirus 2 (SARS-CoV-2) based on analyzing the evolution and mutations of viruses is crucial for tracking viral infections, potential mutants, and other pathogens. </a:t>
            </a:r>
          </a:p>
          <a:p>
            <a:pPr algn="just"/>
            <a:endParaRPr lang="en-US" sz="230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smtClean="0"/>
              <a:t>The </a:t>
            </a:r>
            <a:r>
              <a:rPr lang="en-US" sz="2300"/>
              <a:t>purpose was to study the complete sequences of SARS-CoV-2 to reveal genetic distance and mutation rate among different provinces of </a:t>
            </a:r>
            <a:r>
              <a:rPr lang="en-US" sz="2300" smtClean="0"/>
              <a:t>Vietnam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8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9666" y="1499045"/>
            <a:ext cx="525272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A phylogenetic tree is an estimate of the relationships among taxa (or sequences) and their hypothetical common ancestors</a:t>
            </a:r>
            <a:endParaRPr lang="en-US" sz="1200" i="1" smtClean="0"/>
          </a:p>
          <a:p>
            <a:pPr algn="r"/>
            <a:r>
              <a:rPr lang="en-US" sz="1200" i="1" smtClean="0"/>
              <a:t>Nei M,  Kumar S. , Molecular evolution and phylogenetics, </a:t>
            </a:r>
          </a:p>
          <a:p>
            <a:pPr algn="r"/>
            <a:r>
              <a:rPr lang="en-US" sz="1200" i="1" smtClean="0"/>
              <a:t>2000 New YorkOxford University Press</a:t>
            </a:r>
            <a:endParaRPr lang="en-US" sz="1200" i="1"/>
          </a:p>
        </p:txBody>
      </p:sp>
      <p:sp>
        <p:nvSpPr>
          <p:cNvPr id="5" name="TextBox 4"/>
          <p:cNvSpPr txBox="1"/>
          <p:nvPr/>
        </p:nvSpPr>
        <p:spPr>
          <a:xfrm>
            <a:off x="719666" y="706660"/>
            <a:ext cx="5164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What is a phylogenetic tree?</a:t>
            </a:r>
            <a:endParaRPr lang="en-US" sz="3000" b="1"/>
          </a:p>
        </p:txBody>
      </p:sp>
      <p:sp>
        <p:nvSpPr>
          <p:cNvPr id="7" name="Rectangle 6"/>
          <p:cNvSpPr/>
          <p:nvPr/>
        </p:nvSpPr>
        <p:spPr>
          <a:xfrm>
            <a:off x="5471348" y="5907438"/>
            <a:ext cx="6519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/>
              <a:t>Thanukos, A. Evolutionary Trees from the Tabloids and Beyond. </a:t>
            </a:r>
            <a:endParaRPr lang="en-US" sz="1200" i="1" smtClean="0"/>
          </a:p>
          <a:p>
            <a:pPr algn="r"/>
            <a:r>
              <a:rPr lang="en-US" sz="1200" i="1" smtClean="0"/>
              <a:t>Evo </a:t>
            </a:r>
            <a:r>
              <a:rPr lang="en-US" sz="1200" i="1"/>
              <a:t>Edu Outreach 3, 563–572 (2010</a:t>
            </a:r>
            <a:r>
              <a:rPr lang="en-US" sz="1200" i="1" smtClean="0"/>
              <a:t>).</a:t>
            </a:r>
            <a:endParaRPr lang="en-US" sz="1200" i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983" y="860664"/>
            <a:ext cx="4943475" cy="4857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2" y="3060756"/>
            <a:ext cx="5343419" cy="36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2058" y="615096"/>
            <a:ext cx="4357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058" y="1332279"/>
            <a:ext cx="6096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Sample source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Full-length genomes (&gt;29,000 base pairs) were obtained from Vietnamese provinces.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Data collected from GISAID database.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Timeframe: </a:t>
            </a:r>
            <a:r>
              <a:rPr lang="en-US" sz="2000">
                <a:solidFill>
                  <a:srgbClr val="FF0000"/>
                </a:solidFill>
              </a:rPr>
              <a:t>March 8, 2020, to April 28, 2021.</a:t>
            </a:r>
            <a:endParaRPr lang="en-US" sz="200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245" y="1409993"/>
            <a:ext cx="2712331" cy="957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2058" y="3095903"/>
            <a:ext cx="64473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Sample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 total of 4,571 samples from </a:t>
            </a:r>
            <a:r>
              <a:rPr lang="en-US" sz="2000">
                <a:solidFill>
                  <a:srgbClr val="FF0000"/>
                </a:solidFill>
              </a:rPr>
              <a:t>24 Vietnamese provinces </a:t>
            </a:r>
            <a:r>
              <a:rPr lang="en-US" sz="2000"/>
              <a:t>and </a:t>
            </a:r>
            <a:r>
              <a:rPr lang="en-US" sz="2000" smtClean="0"/>
              <a:t>136 reference sequences (including WIV04</a:t>
            </a:r>
            <a:r>
              <a:rPr lang="en-US" sz="2000"/>
              <a:t>).</a:t>
            </a:r>
            <a:endParaRPr lang="en-US" sz="2000"/>
          </a:p>
        </p:txBody>
      </p:sp>
      <p:sp>
        <p:nvSpPr>
          <p:cNvPr id="9" name="Rectangle 8"/>
          <p:cNvSpPr/>
          <p:nvPr/>
        </p:nvSpPr>
        <p:spPr>
          <a:xfrm>
            <a:off x="632058" y="4551750"/>
            <a:ext cx="62041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Phylogenetic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Nextstrain software utilized for </a:t>
            </a:r>
            <a:r>
              <a:rPr lang="en-US" sz="2000"/>
              <a:t>analysis</a:t>
            </a:r>
            <a:r>
              <a:rPr lang="en-US" sz="20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Sequence </a:t>
            </a:r>
            <a:r>
              <a:rPr lang="en-US" sz="2000"/>
              <a:t>alignment: MAFFT.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Phylogenetic tree construction: IQ-TREE2 v2.2.0.3 (maximum-likelihood </a:t>
            </a:r>
            <a:r>
              <a:rPr lang="en-US" sz="2000"/>
              <a:t>method</a:t>
            </a:r>
            <a:r>
              <a:rPr lang="en-US" sz="200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Visualization </a:t>
            </a:r>
            <a:r>
              <a:rPr lang="en-US" sz="2000"/>
              <a:t>software: Auspice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34" y="3555215"/>
            <a:ext cx="2488142" cy="1388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53" y="5213469"/>
            <a:ext cx="1349904" cy="1048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59" y="2593719"/>
            <a:ext cx="3785891" cy="9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999" y="65064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1" smtClean="0"/>
              <a:t>Result</a:t>
            </a:r>
            <a:endParaRPr lang="en-US" sz="30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22296"/>
          <a:stretch/>
        </p:blipFill>
        <p:spPr>
          <a:xfrm>
            <a:off x="666737" y="1515533"/>
            <a:ext cx="11173006" cy="49106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9" r="82556" b="43120"/>
          <a:stretch/>
        </p:blipFill>
        <p:spPr>
          <a:xfrm>
            <a:off x="830579" y="2446020"/>
            <a:ext cx="1332819" cy="18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9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999" y="65064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1" smtClean="0"/>
              <a:t>Visualization</a:t>
            </a:r>
            <a:endParaRPr lang="en-US" sz="30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b="14566"/>
          <a:stretch/>
        </p:blipFill>
        <p:spPr>
          <a:xfrm>
            <a:off x="604735" y="1566334"/>
            <a:ext cx="10895593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9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5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3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665" y="706660"/>
            <a:ext cx="6293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/>
              <a:t>Why is a phylogenetic tree necessary?</a:t>
            </a:r>
          </a:p>
        </p:txBody>
      </p:sp>
      <p:sp>
        <p:nvSpPr>
          <p:cNvPr id="5" name="Rectangle 4"/>
          <p:cNvSpPr/>
          <p:nvPr/>
        </p:nvSpPr>
        <p:spPr>
          <a:xfrm>
            <a:off x="917359" y="1781212"/>
            <a:ext cx="5634361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Understanding evolutionary history and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Guiding classification and taxonomy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Contributing to conservation and biodiversity efforts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Assisting in biomedical research and disease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Providing powerful tools for diagnosis and legal investigations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83" y="1528346"/>
            <a:ext cx="4578519" cy="44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2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73" y="846621"/>
            <a:ext cx="5670008" cy="541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13" t="23889" r="28437" b="9111"/>
          <a:stretch/>
        </p:blipFill>
        <p:spPr>
          <a:xfrm>
            <a:off x="601980" y="1876924"/>
            <a:ext cx="5419728" cy="31065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3380" y="543729"/>
            <a:ext cx="66979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b="1">
                <a:solidFill>
                  <a:prstClr val="black"/>
                </a:solidFill>
              </a:rPr>
              <a:t>Why is a phylogenetic tree necessary?</a:t>
            </a:r>
          </a:p>
        </p:txBody>
      </p:sp>
    </p:spTree>
    <p:extLst>
      <p:ext uri="{BB962C8B-B14F-4D97-AF65-F5344CB8AC3E}">
        <p14:creationId xmlns:p14="http://schemas.microsoft.com/office/powerpoint/2010/main" val="406074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875" y="812399"/>
            <a:ext cx="6096000" cy="4895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94659" y="5845491"/>
            <a:ext cx="34003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smtClean="0"/>
              <a:t>Part </a:t>
            </a:r>
            <a:r>
              <a:rPr lang="en-US" sz="1200" i="1"/>
              <a:t>of a phylogenetic tree. (Li and Goldman, 1998).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65" y="706660"/>
            <a:ext cx="6293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How to read a phylogenetic tree?</a:t>
            </a:r>
            <a:endParaRPr lang="en-US" sz="3000" b="1"/>
          </a:p>
        </p:txBody>
      </p:sp>
      <p:sp>
        <p:nvSpPr>
          <p:cNvPr id="13" name="Rectangle 12"/>
          <p:cNvSpPr/>
          <p:nvPr/>
        </p:nvSpPr>
        <p:spPr>
          <a:xfrm>
            <a:off x="719665" y="1741341"/>
            <a:ext cx="58409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smtClean="0"/>
              <a:t>Some </a:t>
            </a:r>
            <a:r>
              <a:rPr lang="en-US" sz="2300"/>
              <a:t>major aspects of phylogenies and how </a:t>
            </a:r>
            <a:r>
              <a:rPr lang="en-US" sz="2300" smtClean="0"/>
              <a:t>we </a:t>
            </a:r>
            <a:r>
              <a:rPr lang="en-US" sz="2300"/>
              <a:t>can be </a:t>
            </a:r>
            <a:r>
              <a:rPr lang="en-US" sz="2300" smtClean="0"/>
              <a:t>interpreted. Specifically </a:t>
            </a:r>
            <a:r>
              <a:rPr lang="en-US" sz="2300"/>
              <a:t>we </a:t>
            </a:r>
            <a:r>
              <a:rPr lang="en-US" sz="2300" smtClean="0"/>
              <a:t>focus </a:t>
            </a:r>
            <a:r>
              <a:rPr lang="en-US" sz="2300"/>
              <a:t>on</a:t>
            </a:r>
            <a:r>
              <a:rPr lang="en-US" sz="2300" smtClean="0"/>
              <a:t>:</a:t>
            </a:r>
            <a:endParaRPr lang="en-US" sz="23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smtClean="0"/>
              <a:t>Topology</a:t>
            </a:r>
            <a:endParaRPr lang="en-US" sz="23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/>
              <a:t>Branches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smtClean="0"/>
              <a:t>Nodes: Tips, Internal nodes, Root</a:t>
            </a:r>
            <a:endParaRPr lang="en-US" sz="23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/>
              <a:t>Confidence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73" y="4164155"/>
            <a:ext cx="4252285" cy="23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HYMKSPOZo5JPnxaB8_eqq464ZwYFFGSTna90o1aS54ELLG2fUf83-o85OOEI7dU-rwxAsYPmKZomJqWBTWA4D5l7COOKlqzkbhAo3YaPCiVQc9hHQtlFqKV1rXbpFlIdvEBmhIFsjYR-Oc4RHZkdoA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67" y="3328037"/>
            <a:ext cx="3250562" cy="331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867" y="1295734"/>
            <a:ext cx="1069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Building a phylogenetic tree requires four distinct steps: </a:t>
            </a:r>
          </a:p>
          <a:p>
            <a:r>
              <a:rPr lang="en-US" b="1" smtClean="0"/>
              <a:t>(Step 1) </a:t>
            </a:r>
            <a:r>
              <a:rPr lang="en-US" smtClean="0"/>
              <a:t>identify and acquire a set of homologous DNA or protein sequences</a:t>
            </a:r>
          </a:p>
          <a:p>
            <a:r>
              <a:rPr lang="en-US" b="1" smtClean="0"/>
              <a:t>(Step 2) </a:t>
            </a:r>
            <a:r>
              <a:rPr lang="en-US" smtClean="0"/>
              <a:t>align those sequences</a:t>
            </a:r>
          </a:p>
          <a:p>
            <a:r>
              <a:rPr lang="en-US" b="1" smtClean="0"/>
              <a:t>(Step 3) </a:t>
            </a:r>
            <a:r>
              <a:rPr lang="en-US" smtClean="0"/>
              <a:t>estimate a tree from the aligned sequences</a:t>
            </a:r>
          </a:p>
          <a:p>
            <a:r>
              <a:rPr lang="en-US" b="1" smtClean="0"/>
              <a:t>(Step 4) </a:t>
            </a:r>
            <a:r>
              <a:rPr lang="en-US" smtClean="0"/>
              <a:t>present that tree in such a way as to clearly convey the relevant information to others.</a:t>
            </a:r>
          </a:p>
          <a:p>
            <a:pPr algn="r"/>
            <a:r>
              <a:rPr lang="en-US" sz="1200" i="1" smtClean="0"/>
              <a:t>Barry G. Hall, Building Phylogenetic Trees from Molecular Data with MEGA, </a:t>
            </a:r>
          </a:p>
          <a:p>
            <a:pPr algn="r"/>
            <a:r>
              <a:rPr lang="en-US" sz="1200" i="1" smtClean="0"/>
              <a:t>Molecular Biology and Evolution, Volume 30, Issue 5, May 2013, Pages 1229–1235</a:t>
            </a:r>
            <a:r>
              <a:rPr lang="en-US" i="1" smtClean="0"/>
              <a:t>.</a:t>
            </a:r>
            <a:endParaRPr lang="en-US" i="1"/>
          </a:p>
        </p:txBody>
      </p:sp>
      <p:pic>
        <p:nvPicPr>
          <p:cNvPr id="1028" name="Picture 4" descr="https://lh3.googleusercontent.com/BotVTfyZafr8HuKoJfOBKcacdIThKAb3WFHz_MdtrPamalcyWk0dM2rGBDO2wV_yiVruIQBfg6H8qYhyr3yGqtbP0oIfm0J67zWa8BnBldzPVA2E7RcrOthGbbv5dF_Jwv84p6LrUvcq-YLZRY6ONg=s20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371" y="3721251"/>
            <a:ext cx="4352925" cy="253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5867" y="648425"/>
            <a:ext cx="55674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smtClean="0"/>
              <a:t>How to build a phylogenetic tree?</a:t>
            </a:r>
          </a:p>
        </p:txBody>
      </p:sp>
    </p:spTree>
    <p:extLst>
      <p:ext uri="{BB962C8B-B14F-4D97-AF65-F5344CB8AC3E}">
        <p14:creationId xmlns:p14="http://schemas.microsoft.com/office/powerpoint/2010/main" val="176786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7740" y="718989"/>
            <a:ext cx="8915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b="1">
                <a:solidFill>
                  <a:prstClr val="black"/>
                </a:solidFill>
              </a:rPr>
              <a:t>Why is aligment necessary?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739" y="1648562"/>
            <a:ext cx="10492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smtClean="0"/>
              <a:t>Sequence alignment is the process of comparing and detecting similarities between biological sequences.</a:t>
            </a:r>
            <a:endParaRPr lang="en-US" sz="23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38" y="4341447"/>
            <a:ext cx="1790700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953" b="20968"/>
          <a:stretch/>
        </p:blipFill>
        <p:spPr>
          <a:xfrm>
            <a:off x="5694946" y="2749321"/>
            <a:ext cx="5381625" cy="2360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6998" y="5548019"/>
            <a:ext cx="381752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/>
              <a:t>Multiple </a:t>
            </a:r>
            <a:r>
              <a:rPr lang="en-US" sz="2300" b="1" smtClean="0"/>
              <a:t>Sequence </a:t>
            </a:r>
            <a:r>
              <a:rPr lang="en-US" sz="2300" b="1"/>
              <a:t>Alignment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17459" y="5548019"/>
            <a:ext cx="252145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/>
              <a:t>Pairwise alignment</a:t>
            </a:r>
          </a:p>
        </p:txBody>
      </p:sp>
    </p:spTree>
    <p:extLst>
      <p:ext uri="{BB962C8B-B14F-4D97-AF65-F5344CB8AC3E}">
        <p14:creationId xmlns:p14="http://schemas.microsoft.com/office/powerpoint/2010/main" val="206807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7740" y="718989"/>
            <a:ext cx="8915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b="1">
                <a:solidFill>
                  <a:prstClr val="black"/>
                </a:solidFill>
              </a:rPr>
              <a:t>Why is aligment necessary?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5248"/>
          <a:stretch/>
        </p:blipFill>
        <p:spPr>
          <a:xfrm>
            <a:off x="5905500" y="642682"/>
            <a:ext cx="5665541" cy="54432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56100" y="6188887"/>
            <a:ext cx="7291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i="1">
                <a:solidFill>
                  <a:prstClr val="black"/>
                </a:solidFill>
              </a:rPr>
              <a:t>Kapli, Paschalia &amp; Yang, Ziheng &amp; Telford, Maximilian. (2020). Phylogenetic tree building in the genomic age. </a:t>
            </a:r>
            <a:endParaRPr lang="en-US" sz="1200" i="1" smtClean="0">
              <a:solidFill>
                <a:prstClr val="black"/>
              </a:solidFill>
            </a:endParaRPr>
          </a:p>
          <a:p>
            <a:pPr lvl="0" algn="r"/>
            <a:r>
              <a:rPr lang="en-US" sz="1200" i="1" smtClean="0">
                <a:solidFill>
                  <a:prstClr val="black"/>
                </a:solidFill>
              </a:rPr>
              <a:t>Nature </a:t>
            </a:r>
            <a:r>
              <a:rPr lang="en-US" sz="1200" i="1">
                <a:solidFill>
                  <a:prstClr val="black"/>
                </a:solidFill>
              </a:rPr>
              <a:t>Reviews Genetics. 21. 1-17. 10.1038/s41576-020-0233-0.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9671" y="2009647"/>
            <a:ext cx="494012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/>
              <a:t>There are three main considerations in choosing a program: </a:t>
            </a:r>
          </a:p>
          <a:p>
            <a:pPr marL="285750" indent="-285750">
              <a:buFontTx/>
              <a:buChar char="-"/>
            </a:pPr>
            <a:r>
              <a:rPr lang="en-US" sz="2300" b="1"/>
              <a:t>Biological accuracy </a:t>
            </a:r>
          </a:p>
          <a:p>
            <a:pPr marL="285750" indent="-285750">
              <a:buFontTx/>
              <a:buChar char="-"/>
            </a:pPr>
            <a:r>
              <a:rPr lang="en-US" sz="2300"/>
              <a:t>Execution time </a:t>
            </a:r>
          </a:p>
          <a:p>
            <a:pPr marL="285750" indent="-285750">
              <a:buFontTx/>
              <a:buChar char="-"/>
            </a:pPr>
            <a:r>
              <a:rPr lang="en-US" sz="2300"/>
              <a:t>Memory usage.</a:t>
            </a:r>
          </a:p>
        </p:txBody>
      </p:sp>
    </p:spTree>
    <p:extLst>
      <p:ext uri="{BB962C8B-B14F-4D97-AF65-F5344CB8AC3E}">
        <p14:creationId xmlns:p14="http://schemas.microsoft.com/office/powerpoint/2010/main" val="159603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7740" y="718989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smtClean="0"/>
              <a:t>How to estimate </a:t>
            </a:r>
            <a:r>
              <a:rPr lang="en-US" sz="3200" b="1"/>
              <a:t>a tree</a:t>
            </a:r>
            <a:r>
              <a:rPr lang="en-US" sz="3000" b="1" smtClean="0">
                <a:solidFill>
                  <a:prstClr val="black"/>
                </a:solidFill>
              </a:rPr>
              <a:t>?</a:t>
            </a:r>
            <a:endParaRPr lang="en-US" sz="3000" b="1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7740" y="1548041"/>
            <a:ext cx="56315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/>
              <a:t>Maximum </a:t>
            </a:r>
            <a:r>
              <a:rPr lang="en-US" sz="2300" b="1" smtClean="0"/>
              <a:t>Parsimony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smtClean="0"/>
              <a:t>Distance </a:t>
            </a:r>
            <a:r>
              <a:rPr lang="en-US" sz="2300" b="1"/>
              <a:t>method: </a:t>
            </a:r>
            <a:r>
              <a:rPr lang="en-US" sz="2300"/>
              <a:t>Neighbour </a:t>
            </a:r>
            <a:r>
              <a:rPr lang="en-US" sz="2300" smtClean="0"/>
              <a:t>Joining (NJ), UPGMA.</a:t>
            </a:r>
            <a:endParaRPr lang="en-US" sz="23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b="1" smtClean="0"/>
              <a:t>Likelihood methods: </a:t>
            </a:r>
            <a:r>
              <a:rPr lang="en-US" sz="2300" smtClean="0"/>
              <a:t>Maximum likelihood and Bayesian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5" y="4015500"/>
            <a:ext cx="3016485" cy="2103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260" y="4015500"/>
            <a:ext cx="2915992" cy="2032980"/>
          </a:xfrm>
          <a:prstGeom prst="rect">
            <a:avLst/>
          </a:prstGeom>
        </p:spPr>
      </p:pic>
      <p:pic>
        <p:nvPicPr>
          <p:cNvPr id="2050" name="Picture 2" descr="https://lh6.googleusercontent.com/Ogujjjc3bc6H6liMJK9N9_jiJMkx1zBcSx1l3YzaWMOhC_MgSE-Wjr-DLxMIT3ttg4Zw8x4Rz4BKUG47UFYDTphT2sZ1e8gOpkpe4VvJgvUAoWVgg0FvgEQ7O-f7hj3YbybzQvkQaZ1F90RWMKXT8Q=s20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41" y="552653"/>
            <a:ext cx="4149304" cy="311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04727" y="6292757"/>
            <a:ext cx="2157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Maximum Parsimony</a:t>
            </a:r>
          </a:p>
        </p:txBody>
      </p:sp>
      <p:sp>
        <p:nvSpPr>
          <p:cNvPr id="7" name="Rectangle 6"/>
          <p:cNvSpPr/>
          <p:nvPr/>
        </p:nvSpPr>
        <p:spPr>
          <a:xfrm>
            <a:off x="8976864" y="3646168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UPGMA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5093" t="48271" r="19722" b="5927"/>
          <a:stretch/>
        </p:blipFill>
        <p:spPr>
          <a:xfrm>
            <a:off x="7688665" y="4112040"/>
            <a:ext cx="3503253" cy="21807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65285" y="6292757"/>
            <a:ext cx="2150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Maximum likelihood </a:t>
            </a:r>
          </a:p>
        </p:txBody>
      </p:sp>
    </p:spTree>
    <p:extLst>
      <p:ext uri="{BB962C8B-B14F-4D97-AF65-F5344CB8AC3E}">
        <p14:creationId xmlns:p14="http://schemas.microsoft.com/office/powerpoint/2010/main" val="3986648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6284</TotalTime>
  <Words>871</Words>
  <Application>Microsoft Office PowerPoint</Application>
  <PresentationFormat>Widescreen</PresentationFormat>
  <Paragraphs>120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Son</dc:creator>
  <cp:lastModifiedBy>Hoang Son</cp:lastModifiedBy>
  <cp:revision>108</cp:revision>
  <dcterms:created xsi:type="dcterms:W3CDTF">2023-08-27T07:55:46Z</dcterms:created>
  <dcterms:modified xsi:type="dcterms:W3CDTF">2023-10-06T15:40:24Z</dcterms:modified>
</cp:coreProperties>
</file>